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83" r:id="rId7"/>
    <p:sldId id="277" r:id="rId8"/>
    <p:sldId id="278" r:id="rId9"/>
    <p:sldId id="279" r:id="rId10"/>
    <p:sldId id="261" r:id="rId11"/>
    <p:sldId id="262" r:id="rId12"/>
    <p:sldId id="263" r:id="rId13"/>
    <p:sldId id="265" r:id="rId14"/>
    <p:sldId id="266" r:id="rId15"/>
    <p:sldId id="276" r:id="rId16"/>
    <p:sldId id="267" r:id="rId17"/>
    <p:sldId id="268" r:id="rId18"/>
    <p:sldId id="269" r:id="rId19"/>
    <p:sldId id="270" r:id="rId20"/>
    <p:sldId id="284" r:id="rId21"/>
    <p:sldId id="285" r:id="rId22"/>
    <p:sldId id="271" r:id="rId23"/>
    <p:sldId id="272" r:id="rId24"/>
    <p:sldId id="281" r:id="rId25"/>
    <p:sldId id="282" r:id="rId26"/>
    <p:sldId id="286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0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7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7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47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8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8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B477A-2DB0-43BC-8EDE-F3EE64B77351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6862E-B9DB-4FA3-9F8B-3630A2313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3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0"/>
            <a:ext cx="8382000" cy="2667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/>
            </a:r>
            <a:br>
              <a:rPr lang="en-US" sz="3600" dirty="0" smtClean="0">
                <a:solidFill>
                  <a:srgbClr val="C00000"/>
                </a:solidFill>
              </a:rPr>
            </a:br>
            <a:r>
              <a:rPr lang="en-US" sz="3600" b="1" u="sng" dirty="0" smtClean="0">
                <a:solidFill>
                  <a:srgbClr val="C00000"/>
                </a:solidFill>
              </a:rPr>
              <a:t>A</a:t>
            </a:r>
            <a:r>
              <a:rPr lang="en-US" sz="3600" dirty="0" smtClean="0">
                <a:solidFill>
                  <a:srgbClr val="C00000"/>
                </a:solidFill>
              </a:rPr>
              <a:t>utonomous </a:t>
            </a:r>
            <a:r>
              <a:rPr lang="en-US" sz="3600" b="1" u="sng" dirty="0" smtClean="0">
                <a:solidFill>
                  <a:srgbClr val="C00000"/>
                </a:solidFill>
              </a:rPr>
              <a:t>G</a:t>
            </a:r>
            <a:r>
              <a:rPr lang="en-US" sz="3600" dirty="0" smtClean="0">
                <a:solidFill>
                  <a:srgbClr val="C00000"/>
                </a:solidFill>
              </a:rPr>
              <a:t>round </a:t>
            </a:r>
            <a:r>
              <a:rPr lang="en-US" sz="3600" b="1" u="sng" dirty="0" smtClean="0">
                <a:solidFill>
                  <a:srgbClr val="C00000"/>
                </a:solidFill>
              </a:rPr>
              <a:t>S</a:t>
            </a:r>
            <a:r>
              <a:rPr lang="en-US" sz="3600" dirty="0" smtClean="0">
                <a:solidFill>
                  <a:srgbClr val="C00000"/>
                </a:solidFill>
              </a:rPr>
              <a:t>upport </a:t>
            </a:r>
            <a:r>
              <a:rPr lang="en-US" sz="3600" b="1" u="sng" dirty="0" smtClean="0">
                <a:solidFill>
                  <a:srgbClr val="C00000"/>
                </a:solidFill>
              </a:rPr>
              <a:t>E</a:t>
            </a:r>
            <a:r>
              <a:rPr lang="en-US" sz="3600" dirty="0" smtClean="0">
                <a:solidFill>
                  <a:srgbClr val="C00000"/>
                </a:solidFill>
              </a:rPr>
              <a:t>quipment</a:t>
            </a:r>
            <a:br>
              <a:rPr lang="en-US" sz="3600" dirty="0" smtClean="0">
                <a:solidFill>
                  <a:srgbClr val="C00000"/>
                </a:solidFill>
              </a:rPr>
            </a:br>
            <a:r>
              <a:rPr lang="en-US" sz="3600" dirty="0" smtClean="0">
                <a:solidFill>
                  <a:srgbClr val="C00000"/>
                </a:solidFill>
              </a:rPr>
              <a:t>Design, Construction &amp; Implementation</a:t>
            </a:r>
            <a:br>
              <a:rPr lang="en-US" sz="3600" dirty="0" smtClean="0">
                <a:solidFill>
                  <a:srgbClr val="C00000"/>
                </a:solidFill>
              </a:rPr>
            </a:br>
            <a:r>
              <a:rPr lang="en-US" sz="3600" dirty="0" smtClean="0"/>
              <a:t>NASA Student Launch </a:t>
            </a:r>
            <a:r>
              <a:rPr lang="en-US" sz="3600" dirty="0" smtClean="0"/>
              <a:t>Initiative</a:t>
            </a:r>
            <a:br>
              <a:rPr lang="en-US" sz="3600" dirty="0" smtClean="0"/>
            </a:br>
            <a:r>
              <a:rPr lang="en-US" sz="3600" dirty="0" smtClean="0"/>
              <a:t>2014-2015</a:t>
            </a:r>
            <a:r>
              <a:rPr lang="en-US" sz="3600" dirty="0" smtClean="0">
                <a:solidFill>
                  <a:srgbClr val="C00000"/>
                </a:solidFill>
              </a:rPr>
              <a:t/>
            </a:r>
            <a:br>
              <a:rPr lang="en-US" sz="3600" dirty="0" smtClean="0">
                <a:solidFill>
                  <a:srgbClr val="C00000"/>
                </a:solidFill>
              </a:rPr>
            </a:b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382000" cy="2209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Pranav Srinivas Kumar &amp; William Emfinger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Vanderbilt Aerospace Club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2014-15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Aerospace Club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was sponsored by the Department of Mechanical Engineering and the Boeing Corporation.</a:t>
            </a:r>
          </a:p>
        </p:txBody>
      </p:sp>
    </p:spTree>
    <p:extLst>
      <p:ext uri="{BB962C8B-B14F-4D97-AF65-F5344CB8AC3E}">
        <p14:creationId xmlns:p14="http://schemas.microsoft.com/office/powerpoint/2010/main" val="215628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Image Processing – Sample Detection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23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OpenCV software library</a:t>
            </a:r>
          </a:p>
          <a:p>
            <a:r>
              <a:rPr lang="en-US" dirty="0" smtClean="0"/>
              <a:t>Computer vision to classify and track observed objects in real-time</a:t>
            </a:r>
          </a:p>
          <a:p>
            <a:r>
              <a:rPr lang="en-US" dirty="0" smtClean="0"/>
              <a:t>Periodic Processing</a:t>
            </a:r>
          </a:p>
          <a:p>
            <a:pPr lvl="1"/>
            <a:r>
              <a:rPr lang="en-US" sz="2600" dirty="0" smtClean="0"/>
              <a:t>Convert RGB image frame to HSV/Grayscale image frame</a:t>
            </a:r>
          </a:p>
          <a:p>
            <a:pPr lvl="1"/>
            <a:r>
              <a:rPr lang="en-US" sz="2600" dirty="0" smtClean="0"/>
              <a:t>Apply thresholding, filtering, erosion and dilation procedures</a:t>
            </a:r>
          </a:p>
          <a:p>
            <a:pPr lvl="1"/>
            <a:r>
              <a:rPr lang="en-US" sz="2600" dirty="0" smtClean="0"/>
              <a:t>Draw contours around detected objects</a:t>
            </a:r>
          </a:p>
          <a:p>
            <a:pPr lvl="1"/>
            <a:r>
              <a:rPr lang="en-US" sz="2600" dirty="0" smtClean="0"/>
              <a:t>Calculate position &amp; relative orientation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01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Real-time Object Tracking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23011"/>
            <a:ext cx="5498574" cy="519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" y="1292484"/>
            <a:ext cx="3372256" cy="526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55822" y="27432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Webcam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9800" y="272632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HSV Filter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55822" y="4441546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Grayscale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4441546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Thresholding Filter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5822" y="6179051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Bitwise-AND Result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6187922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Bounding Box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Feature-based Filtering Heuristics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3311596" cy="240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96" y="1371600"/>
            <a:ext cx="1867771" cy="240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75120"/>
            <a:ext cx="5179367" cy="270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767" y="1371600"/>
            <a:ext cx="3679966" cy="51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15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Multiple Sample Detection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4" y="1291270"/>
            <a:ext cx="7679946" cy="541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5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Payload Bay Detection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894397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51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User Input Panel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0" y="1447800"/>
            <a:ext cx="8602580" cy="524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Software Development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Robot Operating System &amp; ROSMOD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06" y="157003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Distributed Embedded System</a:t>
            </a:r>
          </a:p>
          <a:p>
            <a:r>
              <a:rPr lang="en-US" sz="2800" dirty="0" smtClean="0"/>
              <a:t>Use Robot Operating System</a:t>
            </a:r>
          </a:p>
          <a:p>
            <a:pPr lvl="1"/>
            <a:r>
              <a:rPr lang="en-US" sz="2400" dirty="0" smtClean="0"/>
              <a:t>ROSMOD Component Model	</a:t>
            </a:r>
          </a:p>
          <a:p>
            <a:pPr lvl="1"/>
            <a:r>
              <a:rPr lang="en-US" sz="2400" dirty="0" smtClean="0"/>
              <a:t>Modeling, Code Generation &amp; Deployment tool suite</a:t>
            </a:r>
          </a:p>
          <a:p>
            <a:endParaRPr lang="en-US" sz="28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634818" cy="324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66918"/>
            <a:ext cx="4154906" cy="321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8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ROSMOD Projects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/>
              <a:t>Software</a:t>
            </a:r>
            <a:r>
              <a:rPr lang="en-US" dirty="0" smtClean="0"/>
              <a:t> Workspace Model</a:t>
            </a:r>
          </a:p>
          <a:p>
            <a:pPr lvl="1"/>
            <a:r>
              <a:rPr lang="en-US" dirty="0" smtClean="0"/>
              <a:t>Messages, Services &amp; Component definitions</a:t>
            </a:r>
          </a:p>
          <a:p>
            <a:pPr lvl="1"/>
            <a:r>
              <a:rPr lang="en-US" i="1" dirty="0" smtClean="0"/>
              <a:t>Workspace &amp; build system generation</a:t>
            </a:r>
            <a:endParaRPr lang="en-US" i="1" dirty="0"/>
          </a:p>
          <a:p>
            <a:r>
              <a:rPr lang="en-US" u="sng" dirty="0" smtClean="0"/>
              <a:t>Hardware</a:t>
            </a:r>
            <a:r>
              <a:rPr lang="en-US" dirty="0" smtClean="0"/>
              <a:t> Model</a:t>
            </a:r>
          </a:p>
          <a:p>
            <a:pPr lvl="1"/>
            <a:r>
              <a:rPr lang="en-US" dirty="0" smtClean="0"/>
              <a:t>IP Address, Architecture &amp; network topology</a:t>
            </a:r>
            <a:endParaRPr lang="en-US" dirty="0"/>
          </a:p>
          <a:p>
            <a:r>
              <a:rPr lang="en-US" u="sng" dirty="0" smtClean="0"/>
              <a:t>Deployment</a:t>
            </a:r>
            <a:r>
              <a:rPr lang="en-US" dirty="0" smtClean="0"/>
              <a:t> Model</a:t>
            </a:r>
          </a:p>
          <a:p>
            <a:pPr lvl="1"/>
            <a:r>
              <a:rPr lang="en-US" dirty="0" smtClean="0"/>
              <a:t>Process-to-Hardware mapping </a:t>
            </a:r>
          </a:p>
          <a:p>
            <a:pPr lvl="1"/>
            <a:r>
              <a:rPr lang="en-US" dirty="0" smtClean="0"/>
              <a:t>Component Instantiation in processes</a:t>
            </a:r>
          </a:p>
          <a:p>
            <a:pPr lvl="1"/>
            <a:r>
              <a:rPr lang="en-US" i="1" dirty="0" smtClean="0"/>
              <a:t>Deployment-specific XML Generation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640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Textual Language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382001" cy="556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03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ROSMOD Editor – Software Model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239166"/>
            <a:ext cx="7993062" cy="546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0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Overview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Autonomous Ground Support</a:t>
            </a:r>
          </a:p>
          <a:p>
            <a:pPr lvl="1"/>
            <a:r>
              <a:rPr lang="en-US" dirty="0" smtClean="0"/>
              <a:t>Sample Retrieval</a:t>
            </a:r>
          </a:p>
          <a:p>
            <a:r>
              <a:rPr lang="en-US" dirty="0" smtClean="0"/>
              <a:t>Design Goals</a:t>
            </a:r>
          </a:p>
          <a:p>
            <a:pPr lvl="1"/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Simplicity</a:t>
            </a:r>
          </a:p>
          <a:p>
            <a:pPr lvl="1"/>
            <a:r>
              <a:rPr lang="en-US" dirty="0" smtClean="0"/>
              <a:t>Robustness</a:t>
            </a:r>
          </a:p>
          <a:p>
            <a:r>
              <a:rPr lang="en-US" dirty="0" smtClean="0"/>
              <a:t>Design Considerations</a:t>
            </a:r>
          </a:p>
          <a:p>
            <a:pPr lvl="1"/>
            <a:r>
              <a:rPr lang="en-US" dirty="0" smtClean="0"/>
              <a:t>Minimum degrees of freedom</a:t>
            </a:r>
          </a:p>
          <a:p>
            <a:pPr lvl="1"/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Distributed Embedded System</a:t>
            </a:r>
          </a:p>
          <a:p>
            <a:pPr lvl="1"/>
            <a:r>
              <a:rPr lang="en-US" dirty="0" smtClean="0"/>
              <a:t>User Input Panel</a:t>
            </a:r>
          </a:p>
          <a:p>
            <a:pPr lvl="1"/>
            <a:r>
              <a:rPr lang="en-US" dirty="0" smtClean="0"/>
              <a:t>Model-driven software </a:t>
            </a:r>
          </a:p>
          <a:p>
            <a:pPr marL="457200" lvl="1" indent="0">
              <a:buNone/>
            </a:pPr>
            <a:r>
              <a:rPr lang="en-US" dirty="0" smtClean="0"/>
              <a:t>     development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388" y="685800"/>
            <a:ext cx="3673012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6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ROSMOD Editor – Hardware Model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26283"/>
            <a:ext cx="8153400" cy="547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4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ROSMOD Editor – Deployment Model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" y="1184672"/>
            <a:ext cx="8174038" cy="552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0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Workspace Code Generation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14" y="1676401"/>
            <a:ext cx="3822786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3" y="1676400"/>
            <a:ext cx="4873593" cy="466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11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Generated Skeleton Code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296822"/>
            <a:ext cx="8963025" cy="548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7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Performance Assessment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9020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0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Performance Assessment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295400"/>
            <a:ext cx="9010626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8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Summary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Model-driven Component-based </a:t>
            </a:r>
            <a:r>
              <a:rPr lang="en-US" dirty="0"/>
              <a:t>E</a:t>
            </a:r>
            <a:r>
              <a:rPr lang="en-US" dirty="0" smtClean="0"/>
              <a:t>ngineering</a:t>
            </a:r>
          </a:p>
          <a:p>
            <a:r>
              <a:rPr lang="en-US" dirty="0" smtClean="0"/>
              <a:t>Distributed Managed Embedded System</a:t>
            </a:r>
          </a:p>
          <a:p>
            <a:r>
              <a:rPr lang="en-US" dirty="0" smtClean="0"/>
              <a:t>Robot Operating System &amp; ROSMOD</a:t>
            </a:r>
          </a:p>
          <a:p>
            <a:r>
              <a:rPr lang="en-US" dirty="0" smtClean="0"/>
              <a:t>Autonomous Sample Retrieval</a:t>
            </a:r>
          </a:p>
          <a:p>
            <a:pPr lvl="1"/>
            <a:r>
              <a:rPr lang="en-US" dirty="0" smtClean="0"/>
              <a:t>Periodic Image Processing </a:t>
            </a:r>
          </a:p>
          <a:p>
            <a:pPr lvl="1"/>
            <a:r>
              <a:rPr lang="en-US" dirty="0" smtClean="0"/>
              <a:t>Unknown Sample &amp; Rocket location</a:t>
            </a:r>
          </a:p>
          <a:p>
            <a:pPr lvl="1"/>
            <a:r>
              <a:rPr lang="en-US" dirty="0" smtClean="0"/>
              <a:t>Under 5 minutes on Competition Day</a:t>
            </a:r>
          </a:p>
          <a:p>
            <a:r>
              <a:rPr lang="en-US" dirty="0" smtClean="0"/>
              <a:t>We won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052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Vanderbilt Aerospace Club 2014-2015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1266" name="Picture 2" descr="C:\Users\Kelsier\Pictures\Mini V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42" y="1295400"/>
            <a:ext cx="853675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8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Mechanical Construction (1/3)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88" y="1371601"/>
            <a:ext cx="8458200" cy="2362199"/>
          </a:xfrm>
        </p:spPr>
        <p:txBody>
          <a:bodyPr>
            <a:normAutofit/>
          </a:bodyPr>
          <a:lstStyle/>
          <a:p>
            <a:r>
              <a:rPr lang="en-US" u="sng" dirty="0" smtClean="0"/>
              <a:t>AGSE Base Table</a:t>
            </a:r>
          </a:p>
          <a:p>
            <a:pPr lvl="1"/>
            <a:r>
              <a:rPr lang="en-US" dirty="0" smtClean="0"/>
              <a:t>25.5” tall and up to 19.5” radial reach</a:t>
            </a:r>
          </a:p>
          <a:p>
            <a:pPr lvl="1"/>
            <a:r>
              <a:rPr lang="en-US" dirty="0" smtClean="0"/>
              <a:t>Adjustable leveling feet</a:t>
            </a:r>
          </a:p>
          <a:p>
            <a:pPr lvl="1"/>
            <a:r>
              <a:rPr lang="en-US" dirty="0" smtClean="0"/>
              <a:t>Rocket stand and Base rotation system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09" y="3733800"/>
            <a:ext cx="4482684" cy="297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2" y="3733800"/>
            <a:ext cx="4430918" cy="297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8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Mechanical Construction (2/3)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u="sng" dirty="0" smtClean="0"/>
              <a:t>Lead Screw Linear Actuation</a:t>
            </a:r>
          </a:p>
          <a:p>
            <a:pPr lvl="1"/>
            <a:r>
              <a:rPr lang="en-US" dirty="0" smtClean="0"/>
              <a:t>Faulhaber 12V, 8.1W motors</a:t>
            </a:r>
          </a:p>
          <a:p>
            <a:pPr lvl="1"/>
            <a:r>
              <a:rPr lang="en-US" dirty="0" smtClean="0"/>
              <a:t>Vertical carriage supports a horizontal powertrain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60592"/>
            <a:ext cx="4300176" cy="316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373359"/>
            <a:ext cx="3153676" cy="334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03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Mechanical Construction (3/3)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362" y="1554892"/>
            <a:ext cx="5862638" cy="4464908"/>
          </a:xfrm>
        </p:spPr>
        <p:txBody>
          <a:bodyPr>
            <a:normAutofit/>
          </a:bodyPr>
          <a:lstStyle/>
          <a:p>
            <a:r>
              <a:rPr lang="en-US" u="sng" dirty="0" smtClean="0"/>
              <a:t>AGSE Gripper</a:t>
            </a:r>
          </a:p>
          <a:p>
            <a:pPr lvl="1"/>
            <a:r>
              <a:rPr lang="en-US" dirty="0" smtClean="0"/>
              <a:t>Optimized phalange curvature</a:t>
            </a:r>
          </a:p>
          <a:p>
            <a:pPr lvl="1"/>
            <a:r>
              <a:rPr lang="en-US" dirty="0" smtClean="0"/>
              <a:t>Acrylic “gear box”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16564"/>
            <a:ext cx="3073188" cy="521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51360"/>
            <a:ext cx="3734238" cy="337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5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AGSE Overview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8" y="1676400"/>
            <a:ext cx="8936432" cy="465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86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AGSE Electronics (1/3)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Custom PCB</a:t>
            </a:r>
          </a:p>
          <a:p>
            <a:pPr lvl="1"/>
            <a:r>
              <a:rPr lang="en-US" dirty="0" smtClean="0"/>
              <a:t>Attaches to the BeagleBone Black as a cape</a:t>
            </a:r>
          </a:p>
          <a:p>
            <a:r>
              <a:rPr lang="en-US" dirty="0" smtClean="0"/>
              <a:t>Provides power &amp; functionality for</a:t>
            </a:r>
          </a:p>
          <a:p>
            <a:pPr lvl="1"/>
            <a:r>
              <a:rPr lang="en-US" dirty="0" smtClean="0"/>
              <a:t>Serial buffer for UART</a:t>
            </a:r>
          </a:p>
          <a:p>
            <a:pPr lvl="2"/>
            <a:r>
              <a:rPr lang="en-US" dirty="0" smtClean="0"/>
              <a:t>3.3V to 5V for servo control</a:t>
            </a:r>
          </a:p>
          <a:p>
            <a:pPr lvl="1"/>
            <a:r>
              <a:rPr lang="en-US" dirty="0" smtClean="0"/>
              <a:t>H-Bridge for Vertical Actuation Motor</a:t>
            </a:r>
          </a:p>
          <a:p>
            <a:pPr lvl="1"/>
            <a:r>
              <a:rPr lang="en-US" dirty="0" smtClean="0"/>
              <a:t>H-Bridge for Radial Actuation Motor</a:t>
            </a:r>
          </a:p>
          <a:p>
            <a:pPr lvl="1"/>
            <a:r>
              <a:rPr lang="en-US" dirty="0" smtClean="0"/>
              <a:t>Radial axis quadrature encoder</a:t>
            </a:r>
          </a:p>
          <a:p>
            <a:pPr lvl="1"/>
            <a:r>
              <a:rPr lang="en-US" dirty="0" smtClean="0"/>
              <a:t>Vertical axis quadrature encoder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2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AGSE Electronics (2/3)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5468"/>
            <a:ext cx="3511674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9299"/>
            <a:ext cx="3352800" cy="517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5FF97561-28EE-459A-B678-C1F1F19F217D" descr="5FF97561-28EE-459A-B678-C1F1F19F217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21224" r="15795" b="13036"/>
          <a:stretch/>
        </p:blipFill>
        <p:spPr bwMode="auto">
          <a:xfrm>
            <a:off x="228600" y="1468713"/>
            <a:ext cx="4267201" cy="267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AGSE Electronics (3/3)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17359" r="13694" b="17776"/>
          <a:stretch/>
        </p:blipFill>
        <p:spPr bwMode="auto">
          <a:xfrm>
            <a:off x="435701" y="4267199"/>
            <a:ext cx="3852997" cy="225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23872" r="6080" b="13809"/>
          <a:stretch/>
        </p:blipFill>
        <p:spPr bwMode="auto">
          <a:xfrm>
            <a:off x="4724400" y="1456013"/>
            <a:ext cx="3886200" cy="504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05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180</TotalTime>
  <Words>361</Words>
  <Application>Microsoft Office PowerPoint</Application>
  <PresentationFormat>On-screen Show (4:3)</PresentationFormat>
  <Paragraphs>98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 Autonomous Ground Support Equipment Design, Construction &amp; Implementation NASA Student Launch Initiative 2014-2015 </vt:lpstr>
      <vt:lpstr>Overview</vt:lpstr>
      <vt:lpstr>Mechanical Construction (1/3)</vt:lpstr>
      <vt:lpstr>Mechanical Construction (2/3)</vt:lpstr>
      <vt:lpstr>Mechanical Construction (3/3)</vt:lpstr>
      <vt:lpstr>AGSE Overview</vt:lpstr>
      <vt:lpstr>AGSE Electronics (1/3)</vt:lpstr>
      <vt:lpstr>AGSE Electronics (2/3)</vt:lpstr>
      <vt:lpstr>AGSE Electronics (3/3)</vt:lpstr>
      <vt:lpstr>Image Processing – Sample Detection</vt:lpstr>
      <vt:lpstr>Real-time Object Tracking</vt:lpstr>
      <vt:lpstr>Feature-based Filtering Heuristics</vt:lpstr>
      <vt:lpstr>Multiple Sample Detection</vt:lpstr>
      <vt:lpstr>Payload Bay Detection</vt:lpstr>
      <vt:lpstr>User Input Panel</vt:lpstr>
      <vt:lpstr>Software Development Robot Operating System &amp; ROSMOD</vt:lpstr>
      <vt:lpstr>ROSMOD Projects</vt:lpstr>
      <vt:lpstr>Textual Language</vt:lpstr>
      <vt:lpstr>ROSMOD Editor – Software Model</vt:lpstr>
      <vt:lpstr>ROSMOD Editor – Hardware Model</vt:lpstr>
      <vt:lpstr>ROSMOD Editor – Deployment Model</vt:lpstr>
      <vt:lpstr>Workspace Code Generation</vt:lpstr>
      <vt:lpstr>Generated Skeleton Code</vt:lpstr>
      <vt:lpstr>Performance Assessment</vt:lpstr>
      <vt:lpstr>Performance Assessment</vt:lpstr>
      <vt:lpstr>Summary</vt:lpstr>
      <vt:lpstr>Vanderbilt Aerospace Club 2014-2015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Ground Support Equipment Design, Construction &amp; Implementation NASA Student Launch Initiative</dc:title>
  <dc:creator>Kelsier</dc:creator>
  <cp:lastModifiedBy>Kelsier</cp:lastModifiedBy>
  <cp:revision>256</cp:revision>
  <dcterms:created xsi:type="dcterms:W3CDTF">2015-05-13T16:08:47Z</dcterms:created>
  <dcterms:modified xsi:type="dcterms:W3CDTF">2015-05-15T05:00:39Z</dcterms:modified>
</cp:coreProperties>
</file>